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049F1-5366-48FD-9B79-E1372C4ACF4F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857A3-3C1F-400A-9C1D-556B97CB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86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857A3-3C1F-400A-9C1D-556B97CBD4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83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857A3-3C1F-400A-9C1D-556B97CBD4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5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857A3-3C1F-400A-9C1D-556B97CBD4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6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857A3-3C1F-400A-9C1D-556B97CBD4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32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857A3-3C1F-400A-9C1D-556B97CBD4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42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857A3-3C1F-400A-9C1D-556B97CBD4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31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857A3-3C1F-400A-9C1D-556B97CBD4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49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857A3-3C1F-400A-9C1D-556B97CBD4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34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857A3-3C1F-400A-9C1D-556B97CBD4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87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2" name="Freeform 50"/>
          <p:cNvSpPr>
            <a:spLocks/>
          </p:cNvSpPr>
          <p:nvPr/>
        </p:nvSpPr>
        <p:spPr bwMode="blackWhite">
          <a:xfrm>
            <a:off x="27517" y="12701"/>
            <a:ext cx="1186180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511300"/>
            <a:ext cx="85344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65867" y="4051300"/>
            <a:ext cx="8043333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D64F4039-1096-4538-B073-E0BD8D33F69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932E0C3F-27EB-4065-AC86-A4557A313E74}" type="slidenum">
              <a:rPr lang="en-US" smtClean="0"/>
              <a:t>‹#›</a:t>
            </a:fld>
            <a:endParaRPr lang="en-US"/>
          </a:p>
        </p:txBody>
      </p:sp>
      <p:grpSp>
        <p:nvGrpSpPr>
          <p:cNvPr id="3132" name="Group 60"/>
          <p:cNvGrpSpPr>
            <a:grpSpLocks/>
          </p:cNvGrpSpPr>
          <p:nvPr/>
        </p:nvGrpSpPr>
        <p:grpSpPr bwMode="auto">
          <a:xfrm>
            <a:off x="260351" y="234950"/>
            <a:ext cx="5050367" cy="1778000"/>
            <a:chOff x="123" y="148"/>
            <a:chExt cx="2386" cy="1120"/>
          </a:xfrm>
        </p:grpSpPr>
        <p:sp>
          <p:nvSpPr>
            <p:cNvPr id="3100" name="Freeform 28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101" name="Freeform 29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102" name="Freeform 30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3129" name="Group 57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3103" name="Freeform 31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104" name="Freeform 32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105" name="Freeform 33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106" name="Freeform 34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107" name="Freeform 35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</p:grpSp>
      </p:grpSp>
      <p:grpSp>
        <p:nvGrpSpPr>
          <p:cNvPr id="3131" name="Group 59"/>
          <p:cNvGrpSpPr>
            <a:grpSpLocks/>
          </p:cNvGrpSpPr>
          <p:nvPr/>
        </p:nvGrpSpPr>
        <p:grpSpPr bwMode="auto">
          <a:xfrm>
            <a:off x="10553700" y="4368801"/>
            <a:ext cx="990600" cy="1058863"/>
            <a:chOff x="4986" y="2752"/>
            <a:chExt cx="468" cy="667"/>
          </a:xfrm>
        </p:grpSpPr>
        <p:sp>
          <p:nvSpPr>
            <p:cNvPr id="3109" name="Freeform 37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110" name="Freeform 38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111" name="Freeform 39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3130" name="Group 58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3112" name="Freeform 40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113" name="Freeform 41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114" name="Freeform 42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115" name="Freeform 43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116" name="Freeform 44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</p:grpSp>
      </p:grpSp>
      <p:sp>
        <p:nvSpPr>
          <p:cNvPr id="3117" name="Freeform 45"/>
          <p:cNvSpPr>
            <a:spLocks/>
          </p:cNvSpPr>
          <p:nvPr/>
        </p:nvSpPr>
        <p:spPr bwMode="auto">
          <a:xfrm>
            <a:off x="1202267" y="5054601"/>
            <a:ext cx="9076267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3121" name="Freeform 49"/>
          <p:cNvSpPr>
            <a:spLocks/>
          </p:cNvSpPr>
          <p:nvPr/>
        </p:nvSpPr>
        <p:spPr bwMode="auto">
          <a:xfrm>
            <a:off x="5435600" y="1930400"/>
            <a:ext cx="1185333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7337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4F4039-1096-4538-B073-E0BD8D33F69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E0C3F-27EB-4065-AC86-A4557A313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7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0600" y="152400"/>
            <a:ext cx="25654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4930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4F4039-1096-4538-B073-E0BD8D33F69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E0C3F-27EB-4065-AC86-A4557A313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77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4F4039-1096-4538-B073-E0BD8D33F69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E0C3F-27EB-4065-AC86-A4557A313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36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4F4039-1096-4538-B073-E0BD8D33F69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E0C3F-27EB-4065-AC86-A4557A313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6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4F4039-1096-4538-B073-E0BD8D33F69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E0C3F-27EB-4065-AC86-A4557A313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4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4F4039-1096-4538-B073-E0BD8D33F69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E0C3F-27EB-4065-AC86-A4557A313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45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4F4039-1096-4538-B073-E0BD8D33F69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E0C3F-27EB-4065-AC86-A4557A313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76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4F4039-1096-4538-B073-E0BD8D33F69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E0C3F-27EB-4065-AC86-A4557A313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6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4F4039-1096-4538-B073-E0BD8D33F69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E0C3F-27EB-4065-AC86-A4557A313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74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4F4039-1096-4538-B073-E0BD8D33F69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E0C3F-27EB-4065-AC86-A4557A313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22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Freeform 24"/>
          <p:cNvSpPr>
            <a:spLocks/>
          </p:cNvSpPr>
          <p:nvPr/>
        </p:nvSpPr>
        <p:spPr bwMode="auto">
          <a:xfrm rot="-3172564">
            <a:off x="10564284" y="-362479"/>
            <a:ext cx="1162050" cy="2779183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916093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10261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D64F4039-1096-4538-B073-E0BD8D33F69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41333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57733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32E0C3F-27EB-4065-AC86-A4557A313E74}" type="slidenum">
              <a:rPr lang="en-US" smtClean="0"/>
              <a:t>‹#›</a:t>
            </a:fld>
            <a:endParaRPr 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auto">
          <a:xfrm rot="-3172564">
            <a:off x="10681230" y="-324907"/>
            <a:ext cx="1165225" cy="2796116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053" name="Freeform 29"/>
          <p:cNvSpPr>
            <a:spLocks/>
          </p:cNvSpPr>
          <p:nvPr/>
        </p:nvSpPr>
        <p:spPr bwMode="auto">
          <a:xfrm rot="-3172564">
            <a:off x="10612439" y="-69849"/>
            <a:ext cx="1025525" cy="2095500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grpSp>
        <p:nvGrpSpPr>
          <p:cNvPr id="1166" name="Group 142"/>
          <p:cNvGrpSpPr>
            <a:grpSpLocks/>
          </p:cNvGrpSpPr>
          <p:nvPr/>
        </p:nvGrpSpPr>
        <p:grpSpPr bwMode="auto">
          <a:xfrm>
            <a:off x="10584" y="5540375"/>
            <a:ext cx="2379133" cy="1246188"/>
            <a:chOff x="5" y="3490"/>
            <a:chExt cx="1124" cy="785"/>
          </a:xfrm>
        </p:grpSpPr>
        <p:sp>
          <p:nvSpPr>
            <p:cNvPr id="1046" name="Freeform 22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50" name="Freeform 26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58" name="Freeform 34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59" name="Freeform 35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60" name="Freeform 36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61" name="Freeform 37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1161" name="Group 137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152" name="Group 128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3" name="Freeform 49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77" name="Freeform 5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80" name="Freeform 56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  <p:sp>
            <p:nvSpPr>
              <p:cNvPr id="1070" name="Freeform 46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74" name="Freeform 50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75" name="Freeform 51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grpSp>
            <p:nvGrpSpPr>
              <p:cNvPr id="1150" name="Group 126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56" name="Freeform 32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69" name="Freeform 45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71" name="Freeform 47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72" name="Freeform 48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76" name="Freeform 52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78" name="Freeform 5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79" name="Freeform 5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81" name="Freeform 57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</p:grpSp>
      </p:grpSp>
      <p:grpSp>
        <p:nvGrpSpPr>
          <p:cNvPr id="1160" name="Group 136"/>
          <p:cNvGrpSpPr>
            <a:grpSpLocks/>
          </p:cNvGrpSpPr>
          <p:nvPr/>
        </p:nvGrpSpPr>
        <p:grpSpPr bwMode="auto">
          <a:xfrm>
            <a:off x="11573934" y="2116139"/>
            <a:ext cx="514351" cy="4308475"/>
            <a:chOff x="5468" y="1333"/>
            <a:chExt cx="243" cy="2714"/>
          </a:xfrm>
        </p:grpSpPr>
        <p:sp>
          <p:nvSpPr>
            <p:cNvPr id="1052" name="Freeform 2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83" name="Freeform 5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165" name="Group 141"/>
          <p:cNvGrpSpPr>
            <a:grpSpLocks/>
          </p:cNvGrpSpPr>
          <p:nvPr/>
        </p:nvGrpSpPr>
        <p:grpSpPr bwMode="auto">
          <a:xfrm>
            <a:off x="9757833" y="90488"/>
            <a:ext cx="2844800" cy="1911350"/>
            <a:chOff x="4610" y="57"/>
            <a:chExt cx="1344" cy="1204"/>
          </a:xfrm>
        </p:grpSpPr>
        <p:grpSp>
          <p:nvGrpSpPr>
            <p:cNvPr id="1156" name="Group 132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54" name="Freeform 30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grpSp>
            <p:nvGrpSpPr>
              <p:cNvPr id="1155" name="Group 131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55" name="Freeform 31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62" name="Freeform 38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63" name="Freeform 39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64" name="Freeform 40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65" name="Freeform 41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66" name="Freeform 42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67" name="Freeform 43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6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</p:grpSp>
        <p:sp>
          <p:nvSpPr>
            <p:cNvPr id="1164" name="Line 140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429055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paltz.k12.ny.us/staffsafety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School Safety</a:t>
            </a:r>
            <a:br>
              <a:rPr lang="en-US" sz="3600" dirty="0" smtClean="0"/>
            </a:br>
            <a:r>
              <a:rPr lang="en-US" sz="3600" dirty="0" smtClean="0"/>
              <a:t>Mental Health &amp; Violence Prevention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5867" y="4051299"/>
            <a:ext cx="8043333" cy="2530655"/>
          </a:xfrm>
        </p:spPr>
        <p:txBody>
          <a:bodyPr/>
          <a:lstStyle/>
          <a:p>
            <a:r>
              <a:rPr lang="en-US" dirty="0" smtClean="0"/>
              <a:t>Education Law 2801 </a:t>
            </a:r>
          </a:p>
          <a:p>
            <a:r>
              <a:rPr lang="en-US" dirty="0" smtClean="0"/>
              <a:t>Education Law 807 (1-a) and (b)</a:t>
            </a:r>
          </a:p>
          <a:p>
            <a:endParaRPr lang="en-US" dirty="0"/>
          </a:p>
          <a:p>
            <a:r>
              <a:rPr lang="en-US" dirty="0"/>
              <a:t>U.S. Department of Health and Human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705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856891"/>
          </a:xfrm>
        </p:spPr>
        <p:txBody>
          <a:bodyPr/>
          <a:lstStyle/>
          <a:p>
            <a:r>
              <a:rPr lang="en-US" dirty="0"/>
              <a:t> </a:t>
            </a:r>
            <a:r>
              <a:rPr lang="en-US" sz="3600" dirty="0" smtClean="0"/>
              <a:t>Mediating </a:t>
            </a:r>
            <a:r>
              <a:rPr lang="en-US" sz="3600" dirty="0"/>
              <a:t>the </a:t>
            </a:r>
            <a:r>
              <a:rPr lang="en-US" sz="3600" dirty="0" smtClean="0"/>
              <a:t>Risk Factors </a:t>
            </a:r>
            <a:r>
              <a:rPr lang="en-US" sz="3600" dirty="0"/>
              <a:t>for </a:t>
            </a:r>
            <a:r>
              <a:rPr lang="en-US" sz="3600" dirty="0" smtClean="0"/>
              <a:t>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09291"/>
            <a:ext cx="9851366" cy="4477109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/>
              <a:t>E</a:t>
            </a:r>
            <a:r>
              <a:rPr lang="en-US" sz="2600" b="1" dirty="0" smtClean="0"/>
              <a:t>ncourage </a:t>
            </a:r>
            <a:r>
              <a:rPr lang="en-US" sz="2600" b="1" dirty="0"/>
              <a:t>"protective" </a:t>
            </a:r>
            <a:r>
              <a:rPr lang="en-US" sz="2600" b="1" dirty="0" smtClean="0"/>
              <a:t>factors such as:</a:t>
            </a:r>
            <a:endParaRPr lang="en-US" sz="2600" dirty="0"/>
          </a:p>
          <a:p>
            <a:pPr lvl="1"/>
            <a:r>
              <a:rPr lang="en-US" sz="2600" b="1" dirty="0" smtClean="0"/>
              <a:t>Bonding</a:t>
            </a:r>
            <a:endParaRPr lang="en-US" sz="2600" dirty="0"/>
          </a:p>
          <a:p>
            <a:pPr lvl="2"/>
            <a:r>
              <a:rPr lang="en-US" sz="2600" dirty="0"/>
              <a:t>Strong, positive relationships with family members, teachers or other adults can make a youth feel that someone takes an interest in them and cares about them.</a:t>
            </a:r>
          </a:p>
          <a:p>
            <a:pPr lvl="1"/>
            <a:r>
              <a:rPr lang="en-US" sz="2600" b="1" dirty="0"/>
              <a:t>Adults with healthy beliefs and clear standards</a:t>
            </a:r>
            <a:endParaRPr lang="en-US" sz="2600" dirty="0"/>
          </a:p>
          <a:p>
            <a:pPr lvl="2"/>
            <a:r>
              <a:rPr lang="en-US" sz="2600" dirty="0"/>
              <a:t>Adults can act as role models and demonstrate to youths that people can succeed in life without being </a:t>
            </a:r>
            <a:r>
              <a:rPr lang="en-US" sz="2600" dirty="0" smtClean="0"/>
              <a:t>violent.</a:t>
            </a:r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226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701615"/>
          </a:xfrm>
        </p:spPr>
        <p:txBody>
          <a:bodyPr/>
          <a:lstStyle/>
          <a:p>
            <a:r>
              <a:rPr lang="en-US" sz="3600" dirty="0"/>
              <a:t>Mediating the Risk Factors for Violence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14400" y="1017917"/>
            <a:ext cx="5029200" cy="446848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At the individual level</a:t>
            </a:r>
            <a:r>
              <a:rPr lang="en-US" sz="3200" dirty="0" smtClean="0"/>
              <a:t>:</a:t>
            </a:r>
          </a:p>
          <a:p>
            <a:r>
              <a:rPr lang="en-US" dirty="0" smtClean="0"/>
              <a:t>Reach out to students and take a positive interest in them</a:t>
            </a:r>
          </a:p>
          <a:p>
            <a:r>
              <a:rPr lang="en-US" dirty="0" smtClean="0"/>
              <a:t>Encourage students to get involved</a:t>
            </a:r>
          </a:p>
          <a:p>
            <a:r>
              <a:rPr lang="en-US" dirty="0" smtClean="0"/>
              <a:t>Become their advocate or mentor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46800" y="1017917"/>
            <a:ext cx="4929517" cy="550365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At the school level:</a:t>
            </a:r>
          </a:p>
          <a:p>
            <a:r>
              <a:rPr lang="en-US" dirty="0" smtClean="0"/>
              <a:t>Anger management and counseling programs</a:t>
            </a:r>
          </a:p>
          <a:p>
            <a:r>
              <a:rPr lang="en-US" dirty="0" smtClean="0"/>
              <a:t>Mediation &amp; conflict resolution programs</a:t>
            </a:r>
          </a:p>
          <a:p>
            <a:r>
              <a:rPr lang="en-US" dirty="0" smtClean="0"/>
              <a:t>Confidential reporting system for youth to alert school personnel with concerns regarding peers</a:t>
            </a:r>
          </a:p>
          <a:p>
            <a:r>
              <a:rPr lang="en-US" dirty="0" smtClean="0"/>
              <a:t>Alcohol &amp; drug interventions for youths &amp; families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191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Mediating the Risk Factors for </a:t>
            </a:r>
            <a:r>
              <a:rPr lang="en-US" dirty="0" smtClean="0"/>
              <a:t>Violence at the School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828800"/>
            <a:ext cx="10261600" cy="4226944"/>
          </a:xfrm>
        </p:spPr>
        <p:txBody>
          <a:bodyPr/>
          <a:lstStyle/>
          <a:p>
            <a:r>
              <a:rPr lang="en-US" dirty="0" smtClean="0"/>
              <a:t>Links with law enforcement agencies</a:t>
            </a:r>
          </a:p>
          <a:p>
            <a:r>
              <a:rPr lang="en-US" dirty="0" smtClean="0"/>
              <a:t>In-school crisis centers, staffed by professionals to work with violent youths and to be used as a “cooling off” space</a:t>
            </a:r>
          </a:p>
          <a:p>
            <a:r>
              <a:rPr lang="en-US" dirty="0" smtClean="0"/>
              <a:t>A building crisis team </a:t>
            </a:r>
          </a:p>
          <a:p>
            <a:r>
              <a:rPr lang="en-US" dirty="0" smtClean="0"/>
              <a:t>Training on managing violent youths for all school personnel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Post Incident Response Plan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8857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Health – What You Should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warning signs for mental health problems </a:t>
            </a:r>
          </a:p>
          <a:p>
            <a:r>
              <a:rPr lang="en-US" dirty="0"/>
              <a:t>Whom to turn to such as the principal, supervisor, school nurse, school psychologist, or social worker if you have questions or concerns about a student’s behavior</a:t>
            </a:r>
          </a:p>
          <a:p>
            <a:r>
              <a:rPr lang="en-US" dirty="0"/>
              <a:t>How to access crisis support and other mental health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339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960408"/>
          </a:xfrm>
        </p:spPr>
        <p:txBody>
          <a:bodyPr/>
          <a:lstStyle/>
          <a:p>
            <a:r>
              <a:rPr lang="en-US" dirty="0" smtClean="0"/>
              <a:t>What to Look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99071"/>
            <a:ext cx="10261600" cy="4511615"/>
          </a:xfrm>
        </p:spPr>
        <p:txBody>
          <a:bodyPr/>
          <a:lstStyle/>
          <a:p>
            <a:r>
              <a:rPr lang="en-US" sz="2200" dirty="0"/>
              <a:t>Anxiety Disorders: include obsessive-compulsive, panic, phobias, PTSD disorders</a:t>
            </a:r>
          </a:p>
          <a:p>
            <a:r>
              <a:rPr lang="en-US" sz="2200" dirty="0"/>
              <a:t>Behavioral Disorders: may involve inattention, hyperactivity, impulsivity, defiant behavior, drug use, criminal activity</a:t>
            </a:r>
          </a:p>
          <a:p>
            <a:r>
              <a:rPr lang="en-US" sz="2200" dirty="0"/>
              <a:t>Eating Disorders: anorexia Nervosa, binge eating, bulimia</a:t>
            </a:r>
          </a:p>
          <a:p>
            <a:r>
              <a:rPr lang="en-US" sz="2200" dirty="0"/>
              <a:t>Mental health and Substance Use Disorders</a:t>
            </a:r>
          </a:p>
          <a:p>
            <a:r>
              <a:rPr lang="en-US" sz="2200" dirty="0"/>
              <a:t>Mood Disorders: depression, bipolar disorder, seasonal affective disorder, self-harm</a:t>
            </a:r>
          </a:p>
          <a:p>
            <a:r>
              <a:rPr lang="en-US" sz="2200" dirty="0"/>
              <a:t>Personality Disorders: antisocial personality disorder, borderline personality disorder</a:t>
            </a:r>
          </a:p>
          <a:p>
            <a:r>
              <a:rPr lang="en-US" sz="2200" dirty="0"/>
              <a:t>Psychotic Disorders: hallucinations, delusions</a:t>
            </a:r>
          </a:p>
          <a:p>
            <a:r>
              <a:rPr lang="en-US" sz="2200" dirty="0" smtClean="0"/>
              <a:t>                    Suicidal </a:t>
            </a:r>
            <a:r>
              <a:rPr lang="en-US" sz="2200" dirty="0"/>
              <a:t>Behavior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618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90000"/>
            </a:schemeClr>
          </a:solidFill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US" sz="2800" dirty="0"/>
              <a:t>Consult with a school </a:t>
            </a:r>
            <a:r>
              <a:rPr lang="en-US" sz="2800" dirty="0" smtClean="0"/>
              <a:t>counselor, </a:t>
            </a:r>
            <a:r>
              <a:rPr lang="en-US" sz="2800" dirty="0"/>
              <a:t>nurse, or administrator and the student’s parents if you observe one or more of the following behaviors: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13472"/>
            <a:ext cx="10261600" cy="3657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1"/>
            <a:r>
              <a:rPr lang="en-US" sz="2400" dirty="0" smtClean="0"/>
              <a:t>Not </a:t>
            </a:r>
            <a:r>
              <a:rPr lang="en-US" sz="2400" dirty="0"/>
              <a:t>eating, throwing up, or using laxatives to make oneself lose weight </a:t>
            </a:r>
          </a:p>
          <a:p>
            <a:pPr lvl="1"/>
            <a:r>
              <a:rPr lang="en-US" sz="2400" dirty="0"/>
              <a:t>Intense worries or fears that get in the way of daily activities </a:t>
            </a:r>
          </a:p>
          <a:p>
            <a:pPr lvl="1"/>
            <a:r>
              <a:rPr lang="en-US" sz="2400" dirty="0"/>
              <a:t>Extreme difficulty concentrating or staying still that puts the student in physical danger or causes problems in the classroom </a:t>
            </a:r>
          </a:p>
          <a:p>
            <a:pPr lvl="1"/>
            <a:r>
              <a:rPr lang="en-US" sz="2400" dirty="0"/>
              <a:t>Repeated use of drugs or alcohol </a:t>
            </a:r>
          </a:p>
          <a:p>
            <a:pPr lvl="1"/>
            <a:r>
              <a:rPr lang="en-US" sz="2400" dirty="0"/>
              <a:t>Severe mood swings that cause problems in relationships </a:t>
            </a:r>
          </a:p>
          <a:p>
            <a:pPr lvl="1"/>
            <a:r>
              <a:rPr lang="en-US" sz="2400" dirty="0"/>
              <a:t>Drastic changes in the student’s behavior or personality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13654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132936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 smtClean="0"/>
              <a:t>Support the mental health of all students ~ Consider the following actions: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06106"/>
            <a:ext cx="10110158" cy="4459856"/>
          </a:xfrm>
        </p:spPr>
        <p:txBody>
          <a:bodyPr/>
          <a:lstStyle/>
          <a:p>
            <a:pPr lvl="1"/>
            <a:r>
              <a:rPr lang="en-US" dirty="0" smtClean="0"/>
              <a:t>Promote </a:t>
            </a:r>
            <a:r>
              <a:rPr lang="en-US" dirty="0"/>
              <a:t>social and emotional competency and build resilience </a:t>
            </a:r>
          </a:p>
          <a:p>
            <a:pPr lvl="1"/>
            <a:r>
              <a:rPr lang="en-US" dirty="0"/>
              <a:t>Help ensure a positive, safe school environment </a:t>
            </a:r>
          </a:p>
          <a:p>
            <a:pPr lvl="1"/>
            <a:r>
              <a:rPr lang="en-US" dirty="0"/>
              <a:t>Teach and reinforce positive behaviors and decision‐making </a:t>
            </a:r>
          </a:p>
          <a:p>
            <a:pPr lvl="1"/>
            <a:r>
              <a:rPr lang="en-US" dirty="0"/>
              <a:t>Encourage helping others </a:t>
            </a:r>
          </a:p>
          <a:p>
            <a:pPr lvl="1"/>
            <a:r>
              <a:rPr lang="en-US" dirty="0"/>
              <a:t>Encourage good physical health </a:t>
            </a:r>
          </a:p>
          <a:p>
            <a:pPr lvl="1"/>
            <a:r>
              <a:rPr lang="en-US" dirty="0"/>
              <a:t>Help ensure access to school‐based mental health supports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673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Definitions of Disorders AND ADDITIONAL RESOURCES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Check the New Paltz CSD Website </a:t>
            </a:r>
          </a:p>
          <a:p>
            <a:r>
              <a:rPr lang="en-US">
                <a:effectLst/>
              </a:rPr>
              <a:t> </a:t>
            </a:r>
            <a:r>
              <a:rPr lang="en-US" u="sng">
                <a:effectLst/>
                <a:hlinkClick r:id="rId3"/>
              </a:rPr>
              <a:t>http://www.newpaltz.k12.ny.us/staffsafety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06435"/>
      </p:ext>
    </p:extLst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Office Theme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 Them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3327</TotalTime>
  <Words>505</Words>
  <Application>Microsoft Office PowerPoint</Application>
  <PresentationFormat>Widescreen</PresentationFormat>
  <Paragraphs>66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Comic Sans MS</vt:lpstr>
      <vt:lpstr>Crayons</vt:lpstr>
      <vt:lpstr>School Safety Mental Health &amp; Violence Prevention </vt:lpstr>
      <vt:lpstr> Mediating the Risk Factors for Violence</vt:lpstr>
      <vt:lpstr>Mediating the Risk Factors for Violence</vt:lpstr>
      <vt:lpstr>Mediating the Risk Factors for Violence at the School Level</vt:lpstr>
      <vt:lpstr>Mental Health – What You Should Know</vt:lpstr>
      <vt:lpstr>What to Look For</vt:lpstr>
      <vt:lpstr>Consult with a school counselor, nurse, or administrator and the student’s parents if you observe one or more of the following behaviors: </vt:lpstr>
      <vt:lpstr>  Support the mental health of all students ~ Consider the following actions:</vt:lpstr>
      <vt:lpstr>Definitions of Disorders AND ADDITIONAL RESOURCES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Safety</dc:title>
  <dc:creator>Rice, Maria</dc:creator>
  <cp:lastModifiedBy>Woody, Toni</cp:lastModifiedBy>
  <cp:revision>19</cp:revision>
  <dcterms:created xsi:type="dcterms:W3CDTF">2016-08-16T13:56:16Z</dcterms:created>
  <dcterms:modified xsi:type="dcterms:W3CDTF">2016-08-24T16:06:11Z</dcterms:modified>
</cp:coreProperties>
</file>